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3"/>
  </p:notesMasterIdLst>
  <p:sldIdLst>
    <p:sldId id="279" r:id="rId3"/>
    <p:sldId id="256" r:id="rId4"/>
    <p:sldId id="260" r:id="rId5"/>
    <p:sldId id="263" r:id="rId6"/>
    <p:sldId id="281" r:id="rId7"/>
    <p:sldId id="282" r:id="rId8"/>
    <p:sldId id="284" r:id="rId9"/>
    <p:sldId id="287" r:id="rId10"/>
    <p:sldId id="285" r:id="rId11"/>
    <p:sldId id="28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74" autoAdjust="0"/>
    <p:restoredTop sz="83458" autoAdjust="0"/>
  </p:normalViewPr>
  <p:slideViewPr>
    <p:cSldViewPr snapToGrid="0">
      <p:cViewPr varScale="1">
        <p:scale>
          <a:sx n="76" d="100"/>
          <a:sy n="76" d="100"/>
        </p:scale>
        <p:origin x="99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54AF0B-9EC9-4CC1-B19B-9ED6008DEB4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DAACD51-1C83-4057-BD7D-ED50CE157128}">
      <dgm:prSet/>
      <dgm:spPr/>
      <dgm:t>
        <a:bodyPr/>
        <a:lstStyle/>
        <a:p>
          <a:r>
            <a:rPr lang="en-GB"/>
            <a:t>Challenge 1: Overwrite the return address correctly </a:t>
          </a:r>
          <a:endParaRPr lang="en-US"/>
        </a:p>
      </dgm:t>
    </dgm:pt>
    <dgm:pt modelId="{F39D6701-7C8D-4519-87F5-44833BE9D7C1}" type="parTrans" cxnId="{96D0F6DB-D3CB-41B4-B8E6-39414039F3C8}">
      <dgm:prSet/>
      <dgm:spPr/>
      <dgm:t>
        <a:bodyPr/>
        <a:lstStyle/>
        <a:p>
          <a:endParaRPr lang="en-US"/>
        </a:p>
      </dgm:t>
    </dgm:pt>
    <dgm:pt modelId="{3064BD23-9E85-4162-8927-38352EF21B4C}" type="sibTrans" cxnId="{96D0F6DB-D3CB-41B4-B8E6-39414039F3C8}">
      <dgm:prSet/>
      <dgm:spPr/>
      <dgm:t>
        <a:bodyPr/>
        <a:lstStyle/>
        <a:p>
          <a:endParaRPr lang="en-US"/>
        </a:p>
      </dgm:t>
    </dgm:pt>
    <dgm:pt modelId="{2B7B6171-6DCB-4F91-9187-0B2C91D47E95}">
      <dgm:prSet/>
      <dgm:spPr/>
      <dgm:t>
        <a:bodyPr/>
        <a:lstStyle/>
        <a:p>
          <a:r>
            <a:rPr lang="en-GB"/>
            <a:t>Challenge 2: Complete a stack smash with ASLR</a:t>
          </a:r>
          <a:endParaRPr lang="en-US"/>
        </a:p>
      </dgm:t>
    </dgm:pt>
    <dgm:pt modelId="{D3EEC3C1-0F4B-4851-B1CA-C7B5AB97A1F3}" type="parTrans" cxnId="{3BAF1D4B-0876-4872-ABB1-E0AA8DCAE33C}">
      <dgm:prSet/>
      <dgm:spPr/>
      <dgm:t>
        <a:bodyPr/>
        <a:lstStyle/>
        <a:p>
          <a:endParaRPr lang="en-US"/>
        </a:p>
      </dgm:t>
    </dgm:pt>
    <dgm:pt modelId="{D58B0213-B19B-4CF3-B9B8-03F14DB0ECA2}" type="sibTrans" cxnId="{3BAF1D4B-0876-4872-ABB1-E0AA8DCAE33C}">
      <dgm:prSet/>
      <dgm:spPr/>
      <dgm:t>
        <a:bodyPr/>
        <a:lstStyle/>
        <a:p>
          <a:endParaRPr lang="en-US"/>
        </a:p>
      </dgm:t>
    </dgm:pt>
    <dgm:pt modelId="{92520392-0119-44E5-A52D-462BF92E3E75}">
      <dgm:prSet/>
      <dgm:spPr/>
      <dgm:t>
        <a:bodyPr/>
        <a:lstStyle/>
        <a:p>
          <a:r>
            <a:rPr lang="en-GB"/>
            <a:t>Challenge 3: Ret2?</a:t>
          </a:r>
          <a:endParaRPr lang="en-US"/>
        </a:p>
      </dgm:t>
    </dgm:pt>
    <dgm:pt modelId="{CAA2411D-3AD4-4EA1-85EF-104770AD0189}" type="parTrans" cxnId="{7F9B061F-C450-40B1-A98E-28D23D3A733D}">
      <dgm:prSet/>
      <dgm:spPr/>
      <dgm:t>
        <a:bodyPr/>
        <a:lstStyle/>
        <a:p>
          <a:endParaRPr lang="en-US"/>
        </a:p>
      </dgm:t>
    </dgm:pt>
    <dgm:pt modelId="{0E4024F8-D453-479C-A9B4-0452CF4C47D5}" type="sibTrans" cxnId="{7F9B061F-C450-40B1-A98E-28D23D3A733D}">
      <dgm:prSet/>
      <dgm:spPr/>
      <dgm:t>
        <a:bodyPr/>
        <a:lstStyle/>
        <a:p>
          <a:endParaRPr lang="en-US"/>
        </a:p>
      </dgm:t>
    </dgm:pt>
    <dgm:pt modelId="{EAB4C708-69BE-4404-8017-902E83C7C618}" type="pres">
      <dgm:prSet presAssocID="{4A54AF0B-9EC9-4CC1-B19B-9ED6008DEB49}" presName="root" presStyleCnt="0">
        <dgm:presLayoutVars>
          <dgm:dir/>
          <dgm:resizeHandles val="exact"/>
        </dgm:presLayoutVars>
      </dgm:prSet>
      <dgm:spPr/>
    </dgm:pt>
    <dgm:pt modelId="{90B7E34C-ED56-4FFA-9359-DBBBB6D696B8}" type="pres">
      <dgm:prSet presAssocID="{2DAACD51-1C83-4057-BD7D-ED50CE157128}" presName="compNode" presStyleCnt="0"/>
      <dgm:spPr/>
    </dgm:pt>
    <dgm:pt modelId="{1B46F108-94D1-4D82-BA79-F4FA9F07A195}" type="pres">
      <dgm:prSet presAssocID="{2DAACD51-1C83-4057-BD7D-ED50CE157128}" presName="bgRect" presStyleLbl="bgShp" presStyleIdx="0" presStyleCnt="3"/>
      <dgm:spPr/>
    </dgm:pt>
    <dgm:pt modelId="{638CEA0F-418B-4FE2-BAF4-0B23D5A794AD}" type="pres">
      <dgm:prSet presAssocID="{2DAACD51-1C83-4057-BD7D-ED50CE15712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D712EF0F-E14E-49F2-8527-2BF966E8E04A}" type="pres">
      <dgm:prSet presAssocID="{2DAACD51-1C83-4057-BD7D-ED50CE157128}" presName="spaceRect" presStyleCnt="0"/>
      <dgm:spPr/>
    </dgm:pt>
    <dgm:pt modelId="{BC80A6A7-F742-4470-83E3-ADF1760A6ED9}" type="pres">
      <dgm:prSet presAssocID="{2DAACD51-1C83-4057-BD7D-ED50CE157128}" presName="parTx" presStyleLbl="revTx" presStyleIdx="0" presStyleCnt="3">
        <dgm:presLayoutVars>
          <dgm:chMax val="0"/>
          <dgm:chPref val="0"/>
        </dgm:presLayoutVars>
      </dgm:prSet>
      <dgm:spPr/>
    </dgm:pt>
    <dgm:pt modelId="{5A03FBBB-3B61-433D-8E13-F15575E8AF2C}" type="pres">
      <dgm:prSet presAssocID="{3064BD23-9E85-4162-8927-38352EF21B4C}" presName="sibTrans" presStyleCnt="0"/>
      <dgm:spPr/>
    </dgm:pt>
    <dgm:pt modelId="{68E55BCC-0B3F-447C-BBD3-45A6F9BEB2CA}" type="pres">
      <dgm:prSet presAssocID="{2B7B6171-6DCB-4F91-9187-0B2C91D47E95}" presName="compNode" presStyleCnt="0"/>
      <dgm:spPr/>
    </dgm:pt>
    <dgm:pt modelId="{C87890B3-AE3E-42D3-A128-1A381E9C53A4}" type="pres">
      <dgm:prSet presAssocID="{2B7B6171-6DCB-4F91-9187-0B2C91D47E95}" presName="bgRect" presStyleLbl="bgShp" presStyleIdx="1" presStyleCnt="3"/>
      <dgm:spPr/>
    </dgm:pt>
    <dgm:pt modelId="{6525B416-7205-45D9-BD9F-E8DEFC061F2B}" type="pres">
      <dgm:prSet presAssocID="{2B7B6171-6DCB-4F91-9187-0B2C91D47E9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et"/>
        </a:ext>
      </dgm:extLst>
    </dgm:pt>
    <dgm:pt modelId="{7E061C67-6FDE-4A53-B73A-E305850E0656}" type="pres">
      <dgm:prSet presAssocID="{2B7B6171-6DCB-4F91-9187-0B2C91D47E95}" presName="spaceRect" presStyleCnt="0"/>
      <dgm:spPr/>
    </dgm:pt>
    <dgm:pt modelId="{74C3A13E-3C4D-4C41-85A0-6EA96441B6AD}" type="pres">
      <dgm:prSet presAssocID="{2B7B6171-6DCB-4F91-9187-0B2C91D47E95}" presName="parTx" presStyleLbl="revTx" presStyleIdx="1" presStyleCnt="3">
        <dgm:presLayoutVars>
          <dgm:chMax val="0"/>
          <dgm:chPref val="0"/>
        </dgm:presLayoutVars>
      </dgm:prSet>
      <dgm:spPr/>
    </dgm:pt>
    <dgm:pt modelId="{B64C1EB5-A925-4AAE-BAC0-7172AA1DF93A}" type="pres">
      <dgm:prSet presAssocID="{D58B0213-B19B-4CF3-B9B8-03F14DB0ECA2}" presName="sibTrans" presStyleCnt="0"/>
      <dgm:spPr/>
    </dgm:pt>
    <dgm:pt modelId="{DDFAB457-4B75-4B3A-B6D5-3705FC8E3889}" type="pres">
      <dgm:prSet presAssocID="{92520392-0119-44E5-A52D-462BF92E3E75}" presName="compNode" presStyleCnt="0"/>
      <dgm:spPr/>
    </dgm:pt>
    <dgm:pt modelId="{F8E69114-779A-4F8A-ADE2-88843302C317}" type="pres">
      <dgm:prSet presAssocID="{92520392-0119-44E5-A52D-462BF92E3E75}" presName="bgRect" presStyleLbl="bgShp" presStyleIdx="2" presStyleCnt="3"/>
      <dgm:spPr/>
    </dgm:pt>
    <dgm:pt modelId="{7969B8F4-4861-4F0E-A10B-6C080F913FB3}" type="pres">
      <dgm:prSet presAssocID="{92520392-0119-44E5-A52D-462BF92E3E7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4493FBDE-557A-4EF0-9E3F-5AFC195057B6}" type="pres">
      <dgm:prSet presAssocID="{92520392-0119-44E5-A52D-462BF92E3E75}" presName="spaceRect" presStyleCnt="0"/>
      <dgm:spPr/>
    </dgm:pt>
    <dgm:pt modelId="{E9401702-611D-4AC0-A38C-0F4909774554}" type="pres">
      <dgm:prSet presAssocID="{92520392-0119-44E5-A52D-462BF92E3E7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F9B061F-C450-40B1-A98E-28D23D3A733D}" srcId="{4A54AF0B-9EC9-4CC1-B19B-9ED6008DEB49}" destId="{92520392-0119-44E5-A52D-462BF92E3E75}" srcOrd="2" destOrd="0" parTransId="{CAA2411D-3AD4-4EA1-85EF-104770AD0189}" sibTransId="{0E4024F8-D453-479C-A9B4-0452CF4C47D5}"/>
    <dgm:cxn modelId="{9BFF1C65-F756-40E9-A8F3-F9ED6082ACE3}" type="presOf" srcId="{4A54AF0B-9EC9-4CC1-B19B-9ED6008DEB49}" destId="{EAB4C708-69BE-4404-8017-902E83C7C618}" srcOrd="0" destOrd="0" presId="urn:microsoft.com/office/officeart/2018/2/layout/IconVerticalSolidList"/>
    <dgm:cxn modelId="{3BAF1D4B-0876-4872-ABB1-E0AA8DCAE33C}" srcId="{4A54AF0B-9EC9-4CC1-B19B-9ED6008DEB49}" destId="{2B7B6171-6DCB-4F91-9187-0B2C91D47E95}" srcOrd="1" destOrd="0" parTransId="{D3EEC3C1-0F4B-4851-B1CA-C7B5AB97A1F3}" sibTransId="{D58B0213-B19B-4CF3-B9B8-03F14DB0ECA2}"/>
    <dgm:cxn modelId="{A18146B2-3446-4B7E-9B14-06750DEF77F6}" type="presOf" srcId="{2B7B6171-6DCB-4F91-9187-0B2C91D47E95}" destId="{74C3A13E-3C4D-4C41-85A0-6EA96441B6AD}" srcOrd="0" destOrd="0" presId="urn:microsoft.com/office/officeart/2018/2/layout/IconVerticalSolidList"/>
    <dgm:cxn modelId="{96D0F6DB-D3CB-41B4-B8E6-39414039F3C8}" srcId="{4A54AF0B-9EC9-4CC1-B19B-9ED6008DEB49}" destId="{2DAACD51-1C83-4057-BD7D-ED50CE157128}" srcOrd="0" destOrd="0" parTransId="{F39D6701-7C8D-4519-87F5-44833BE9D7C1}" sibTransId="{3064BD23-9E85-4162-8927-38352EF21B4C}"/>
    <dgm:cxn modelId="{314AF2EC-14DD-4176-BDE2-77BBF1F0A88D}" type="presOf" srcId="{2DAACD51-1C83-4057-BD7D-ED50CE157128}" destId="{BC80A6A7-F742-4470-83E3-ADF1760A6ED9}" srcOrd="0" destOrd="0" presId="urn:microsoft.com/office/officeart/2018/2/layout/IconVerticalSolidList"/>
    <dgm:cxn modelId="{064692EF-0778-4CC9-B2DD-BDA74706EF2B}" type="presOf" srcId="{92520392-0119-44E5-A52D-462BF92E3E75}" destId="{E9401702-611D-4AC0-A38C-0F4909774554}" srcOrd="0" destOrd="0" presId="urn:microsoft.com/office/officeart/2018/2/layout/IconVerticalSolidList"/>
    <dgm:cxn modelId="{AB9DABAA-0DAE-4978-9F50-2ECF19A835A5}" type="presParOf" srcId="{EAB4C708-69BE-4404-8017-902E83C7C618}" destId="{90B7E34C-ED56-4FFA-9359-DBBBB6D696B8}" srcOrd="0" destOrd="0" presId="urn:microsoft.com/office/officeart/2018/2/layout/IconVerticalSolidList"/>
    <dgm:cxn modelId="{BFC3C773-0261-4F75-B2F4-72C510EDAD49}" type="presParOf" srcId="{90B7E34C-ED56-4FFA-9359-DBBBB6D696B8}" destId="{1B46F108-94D1-4D82-BA79-F4FA9F07A195}" srcOrd="0" destOrd="0" presId="urn:microsoft.com/office/officeart/2018/2/layout/IconVerticalSolidList"/>
    <dgm:cxn modelId="{0A64CE90-1B01-41F1-9674-A13FA7635F81}" type="presParOf" srcId="{90B7E34C-ED56-4FFA-9359-DBBBB6D696B8}" destId="{638CEA0F-418B-4FE2-BAF4-0B23D5A794AD}" srcOrd="1" destOrd="0" presId="urn:microsoft.com/office/officeart/2018/2/layout/IconVerticalSolidList"/>
    <dgm:cxn modelId="{F10D5DCF-A441-408E-8196-AB202C73FE0A}" type="presParOf" srcId="{90B7E34C-ED56-4FFA-9359-DBBBB6D696B8}" destId="{D712EF0F-E14E-49F2-8527-2BF966E8E04A}" srcOrd="2" destOrd="0" presId="urn:microsoft.com/office/officeart/2018/2/layout/IconVerticalSolidList"/>
    <dgm:cxn modelId="{70F630A1-62C4-41E4-94E5-B75C600C6B32}" type="presParOf" srcId="{90B7E34C-ED56-4FFA-9359-DBBBB6D696B8}" destId="{BC80A6A7-F742-4470-83E3-ADF1760A6ED9}" srcOrd="3" destOrd="0" presId="urn:microsoft.com/office/officeart/2018/2/layout/IconVerticalSolidList"/>
    <dgm:cxn modelId="{96CDD628-7D7E-4BF1-8C28-2376D26795A4}" type="presParOf" srcId="{EAB4C708-69BE-4404-8017-902E83C7C618}" destId="{5A03FBBB-3B61-433D-8E13-F15575E8AF2C}" srcOrd="1" destOrd="0" presId="urn:microsoft.com/office/officeart/2018/2/layout/IconVerticalSolidList"/>
    <dgm:cxn modelId="{7B6CF404-1072-49A2-9351-49DC1C17B4F5}" type="presParOf" srcId="{EAB4C708-69BE-4404-8017-902E83C7C618}" destId="{68E55BCC-0B3F-447C-BBD3-45A6F9BEB2CA}" srcOrd="2" destOrd="0" presId="urn:microsoft.com/office/officeart/2018/2/layout/IconVerticalSolidList"/>
    <dgm:cxn modelId="{DB1592D3-43FB-46CF-9037-28CA122E9DF6}" type="presParOf" srcId="{68E55BCC-0B3F-447C-BBD3-45A6F9BEB2CA}" destId="{C87890B3-AE3E-42D3-A128-1A381E9C53A4}" srcOrd="0" destOrd="0" presId="urn:microsoft.com/office/officeart/2018/2/layout/IconVerticalSolidList"/>
    <dgm:cxn modelId="{B04C6E09-AC0C-448F-B104-09DF0606A611}" type="presParOf" srcId="{68E55BCC-0B3F-447C-BBD3-45A6F9BEB2CA}" destId="{6525B416-7205-45D9-BD9F-E8DEFC061F2B}" srcOrd="1" destOrd="0" presId="urn:microsoft.com/office/officeart/2018/2/layout/IconVerticalSolidList"/>
    <dgm:cxn modelId="{94E5A582-14A6-420B-968C-F5C8BAC5C382}" type="presParOf" srcId="{68E55BCC-0B3F-447C-BBD3-45A6F9BEB2CA}" destId="{7E061C67-6FDE-4A53-B73A-E305850E0656}" srcOrd="2" destOrd="0" presId="urn:microsoft.com/office/officeart/2018/2/layout/IconVerticalSolidList"/>
    <dgm:cxn modelId="{85A22D02-E2CC-4691-AAF7-6B8416A82099}" type="presParOf" srcId="{68E55BCC-0B3F-447C-BBD3-45A6F9BEB2CA}" destId="{74C3A13E-3C4D-4C41-85A0-6EA96441B6AD}" srcOrd="3" destOrd="0" presId="urn:microsoft.com/office/officeart/2018/2/layout/IconVerticalSolidList"/>
    <dgm:cxn modelId="{D340DC99-4E0E-4886-9C1A-D3DBE3389FD4}" type="presParOf" srcId="{EAB4C708-69BE-4404-8017-902E83C7C618}" destId="{B64C1EB5-A925-4AAE-BAC0-7172AA1DF93A}" srcOrd="3" destOrd="0" presId="urn:microsoft.com/office/officeart/2018/2/layout/IconVerticalSolidList"/>
    <dgm:cxn modelId="{A277213F-CF32-4873-A598-D98197C9E078}" type="presParOf" srcId="{EAB4C708-69BE-4404-8017-902E83C7C618}" destId="{DDFAB457-4B75-4B3A-B6D5-3705FC8E3889}" srcOrd="4" destOrd="0" presId="urn:microsoft.com/office/officeart/2018/2/layout/IconVerticalSolidList"/>
    <dgm:cxn modelId="{FC835D54-8C89-4B08-8888-858C121E1FBA}" type="presParOf" srcId="{DDFAB457-4B75-4B3A-B6D5-3705FC8E3889}" destId="{F8E69114-779A-4F8A-ADE2-88843302C317}" srcOrd="0" destOrd="0" presId="urn:microsoft.com/office/officeart/2018/2/layout/IconVerticalSolidList"/>
    <dgm:cxn modelId="{F4721E25-F4E1-4735-9369-3884D19054AA}" type="presParOf" srcId="{DDFAB457-4B75-4B3A-B6D5-3705FC8E3889}" destId="{7969B8F4-4861-4F0E-A10B-6C080F913FB3}" srcOrd="1" destOrd="0" presId="urn:microsoft.com/office/officeart/2018/2/layout/IconVerticalSolidList"/>
    <dgm:cxn modelId="{BB1FF656-30E9-4F31-A4C1-9FE1B205EB80}" type="presParOf" srcId="{DDFAB457-4B75-4B3A-B6D5-3705FC8E3889}" destId="{4493FBDE-557A-4EF0-9E3F-5AFC195057B6}" srcOrd="2" destOrd="0" presId="urn:microsoft.com/office/officeart/2018/2/layout/IconVerticalSolidList"/>
    <dgm:cxn modelId="{088CA184-8F69-4D49-B6D3-D9739C049C62}" type="presParOf" srcId="{DDFAB457-4B75-4B3A-B6D5-3705FC8E3889}" destId="{E9401702-611D-4AC0-A38C-0F490977455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46F108-94D1-4D82-BA79-F4FA9F07A195}">
      <dsp:nvSpPr>
        <dsp:cNvPr id="0" name=""/>
        <dsp:cNvSpPr/>
      </dsp:nvSpPr>
      <dsp:spPr>
        <a:xfrm>
          <a:off x="0" y="598"/>
          <a:ext cx="6266011" cy="13995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8CEA0F-418B-4FE2-BAF4-0B23D5A794AD}">
      <dsp:nvSpPr>
        <dsp:cNvPr id="0" name=""/>
        <dsp:cNvSpPr/>
      </dsp:nvSpPr>
      <dsp:spPr>
        <a:xfrm>
          <a:off x="423357" y="315492"/>
          <a:ext cx="769740" cy="76974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80A6A7-F742-4470-83E3-ADF1760A6ED9}">
      <dsp:nvSpPr>
        <dsp:cNvPr id="0" name=""/>
        <dsp:cNvSpPr/>
      </dsp:nvSpPr>
      <dsp:spPr>
        <a:xfrm>
          <a:off x="1616455" y="598"/>
          <a:ext cx="4649555" cy="1399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117" tIns="148117" rIns="148117" bIns="148117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Challenge 1: Overwrite the return address correctly </a:t>
          </a:r>
          <a:endParaRPr lang="en-US" sz="2500" kern="1200"/>
        </a:p>
      </dsp:txBody>
      <dsp:txXfrm>
        <a:off x="1616455" y="598"/>
        <a:ext cx="4649555" cy="1399528"/>
      </dsp:txXfrm>
    </dsp:sp>
    <dsp:sp modelId="{C87890B3-AE3E-42D3-A128-1A381E9C53A4}">
      <dsp:nvSpPr>
        <dsp:cNvPr id="0" name=""/>
        <dsp:cNvSpPr/>
      </dsp:nvSpPr>
      <dsp:spPr>
        <a:xfrm>
          <a:off x="0" y="1750009"/>
          <a:ext cx="6266011" cy="13995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25B416-7205-45D9-BD9F-E8DEFC061F2B}">
      <dsp:nvSpPr>
        <dsp:cNvPr id="0" name=""/>
        <dsp:cNvSpPr/>
      </dsp:nvSpPr>
      <dsp:spPr>
        <a:xfrm>
          <a:off x="423357" y="2064903"/>
          <a:ext cx="769740" cy="76974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3A13E-3C4D-4C41-85A0-6EA96441B6AD}">
      <dsp:nvSpPr>
        <dsp:cNvPr id="0" name=""/>
        <dsp:cNvSpPr/>
      </dsp:nvSpPr>
      <dsp:spPr>
        <a:xfrm>
          <a:off x="1616455" y="1750009"/>
          <a:ext cx="4649555" cy="1399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117" tIns="148117" rIns="148117" bIns="148117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Challenge 2: Complete a stack smash with ASLR</a:t>
          </a:r>
          <a:endParaRPr lang="en-US" sz="2500" kern="1200"/>
        </a:p>
      </dsp:txBody>
      <dsp:txXfrm>
        <a:off x="1616455" y="1750009"/>
        <a:ext cx="4649555" cy="1399528"/>
      </dsp:txXfrm>
    </dsp:sp>
    <dsp:sp modelId="{F8E69114-779A-4F8A-ADE2-88843302C317}">
      <dsp:nvSpPr>
        <dsp:cNvPr id="0" name=""/>
        <dsp:cNvSpPr/>
      </dsp:nvSpPr>
      <dsp:spPr>
        <a:xfrm>
          <a:off x="0" y="3499420"/>
          <a:ext cx="6266011" cy="13995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69B8F4-4861-4F0E-A10B-6C080F913FB3}">
      <dsp:nvSpPr>
        <dsp:cNvPr id="0" name=""/>
        <dsp:cNvSpPr/>
      </dsp:nvSpPr>
      <dsp:spPr>
        <a:xfrm>
          <a:off x="423357" y="3814314"/>
          <a:ext cx="769740" cy="76974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401702-611D-4AC0-A38C-0F4909774554}">
      <dsp:nvSpPr>
        <dsp:cNvPr id="0" name=""/>
        <dsp:cNvSpPr/>
      </dsp:nvSpPr>
      <dsp:spPr>
        <a:xfrm>
          <a:off x="1616455" y="3499420"/>
          <a:ext cx="4649555" cy="1399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117" tIns="148117" rIns="148117" bIns="148117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Challenge 3: Ret2?</a:t>
          </a:r>
          <a:endParaRPr lang="en-US" sz="2500" kern="1200"/>
        </a:p>
      </dsp:txBody>
      <dsp:txXfrm>
        <a:off x="1616455" y="3499420"/>
        <a:ext cx="4649555" cy="13995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4F4EAB-6487-471B-BC6B-EF78A6A076E6}" type="datetimeFigureOut">
              <a:rPr lang="en-GB" smtClean="0"/>
              <a:t>03/11/2021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E36FF8-CC7B-46E4-83CD-E7B4BD8303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4620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CB5B6DD-EBE2-4813-A411-2AD4C4C1168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8677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ASLR – When PIE is not enabled, ASLR only randomises the stack (Due to RIP relative addressing breaking)</a:t>
            </a:r>
          </a:p>
          <a:p>
            <a:endParaRPr lang="en-GB" dirty="0"/>
          </a:p>
          <a:p>
            <a:r>
              <a:rPr lang="en-GB" dirty="0"/>
              <a:t>PIE – Fixes relative addressing. Allows ASLR to randomize the other segments</a:t>
            </a:r>
          </a:p>
          <a:p>
            <a:r>
              <a:rPr lang="en-GB" dirty="0"/>
              <a:t>NX Stack – Remove the executable bit from the stack</a:t>
            </a:r>
          </a:p>
          <a:p>
            <a:r>
              <a:rPr lang="en-GB" dirty="0"/>
              <a:t>Partial </a:t>
            </a:r>
            <a:r>
              <a:rPr lang="en-GB" dirty="0" err="1"/>
              <a:t>RelRO</a:t>
            </a:r>
            <a:r>
              <a:rPr lang="en-GB" dirty="0"/>
              <a:t> – Makes sure the GOT is in the data segment, stopping the chance of buffer overflow overwriting GOT entries</a:t>
            </a:r>
          </a:p>
          <a:p>
            <a:r>
              <a:rPr lang="en-GB" dirty="0"/>
              <a:t>Full </a:t>
            </a:r>
            <a:r>
              <a:rPr lang="en-GB" dirty="0" err="1"/>
              <a:t>RelRO</a:t>
            </a:r>
            <a:r>
              <a:rPr lang="en-GB" dirty="0"/>
              <a:t> – Makes the GOT read only, stopping the possibility of GOT overwrite attacks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E36FF8-CC7B-46E4-83CD-E7B4BD8303E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366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One gotcha here. GDB will disable </a:t>
            </a:r>
            <a:r>
              <a:rPr lang="en-GB" dirty="0" err="1"/>
              <a:t>aslr</a:t>
            </a:r>
            <a:r>
              <a:rPr lang="en-GB" dirty="0"/>
              <a:t> for a process by default unless attaching to a process, which can screw your exploit if you use hard coded addresses from </a:t>
            </a:r>
            <a:r>
              <a:rPr lang="en-GB" dirty="0" err="1"/>
              <a:t>gdb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E36FF8-CC7B-46E4-83CD-E7B4BD8303E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7464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Environmental variables etc an exploit on one system might not work on another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E36FF8-CC7B-46E4-83CD-E7B4BD8303E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0694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11/3/2021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89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020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302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035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7406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7882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1085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74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634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269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207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186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780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5610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7862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38071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7029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6074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8279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9576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161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697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29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707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70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400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83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5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11/3/2021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8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6229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utter.re/" TargetMode="External"/><Relationship Id="rId2" Type="http://schemas.openxmlformats.org/officeDocument/2006/relationships/hyperlink" Target="https://github.com/pwndbg/pwndbg" TargetMode="Externa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phrack.org/issues/49/14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F22BB-82CB-4497-9D73-80005B789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While You Wait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F245D-050D-4F09-B582-75EB700DE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171950"/>
          </a:xfrm>
        </p:spPr>
        <p:txBody>
          <a:bodyPr/>
          <a:lstStyle/>
          <a:p>
            <a:r>
              <a:rPr lang="en-GB" dirty="0"/>
              <a:t>Start Kali</a:t>
            </a:r>
          </a:p>
          <a:p>
            <a:r>
              <a:rPr lang="en-GB" dirty="0"/>
              <a:t>Check still installed. If not, download and install </a:t>
            </a:r>
          </a:p>
          <a:p>
            <a:pPr lvl="1"/>
            <a:r>
              <a:rPr lang="en-GB" dirty="0" err="1"/>
              <a:t>PwnDbg</a:t>
            </a:r>
            <a:r>
              <a:rPr lang="en-GB" dirty="0"/>
              <a:t>	</a:t>
            </a:r>
            <a:r>
              <a:rPr lang="en-GB" dirty="0">
                <a:hlinkClick r:id="rId2"/>
              </a:rPr>
              <a:t>https://github.com/pwndbg/pwndbg</a:t>
            </a:r>
            <a:endParaRPr lang="en-GB" dirty="0"/>
          </a:p>
          <a:p>
            <a:pPr lvl="1"/>
            <a:r>
              <a:rPr lang="en-GB" dirty="0"/>
              <a:t>Cutter   </a:t>
            </a:r>
            <a:r>
              <a:rPr lang="en-GB" dirty="0">
                <a:hlinkClick r:id="rId3"/>
              </a:rPr>
              <a:t>https://cutter.re/</a:t>
            </a:r>
            <a:r>
              <a:rPr lang="en-GB" dirty="0"/>
              <a:t> </a:t>
            </a:r>
          </a:p>
          <a:p>
            <a:pPr lvl="1"/>
            <a:r>
              <a:rPr lang="en-GB" dirty="0" err="1"/>
              <a:t>pwntools</a:t>
            </a:r>
            <a:r>
              <a:rPr lang="en-GB" dirty="0"/>
              <a:t> (</a:t>
            </a:r>
            <a:r>
              <a:rPr lang="en-GB" dirty="0" err="1"/>
              <a:t>sudo</a:t>
            </a:r>
            <a:r>
              <a:rPr lang="en-GB" dirty="0"/>
              <a:t> pip3 install </a:t>
            </a:r>
            <a:r>
              <a:rPr lang="en-GB" dirty="0" err="1"/>
              <a:t>pwntools</a:t>
            </a:r>
            <a:r>
              <a:rPr lang="en-GB" dirty="0"/>
              <a:t> &amp;&amp; pip3 install </a:t>
            </a:r>
            <a:r>
              <a:rPr lang="en-GB" dirty="0" err="1"/>
              <a:t>pwntools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A text editor</a:t>
            </a:r>
          </a:p>
        </p:txBody>
      </p:sp>
    </p:spTree>
    <p:extLst>
      <p:ext uri="{BB962C8B-B14F-4D97-AF65-F5344CB8AC3E}">
        <p14:creationId xmlns:p14="http://schemas.microsoft.com/office/powerpoint/2010/main" val="4003712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B25D220-6FD1-4447-8234-DC933919A3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7D2808A8-88EA-594B-9B2E-FD41A1C75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92780" y="4238244"/>
            <a:ext cx="7334060" cy="2619754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norite"/>
              <a:ea typeface="+mn-ea"/>
              <a:cs typeface="+mn-cs"/>
              <a:sym typeface="Avenir Next"/>
            </a:endParaRPr>
          </a:p>
        </p:txBody>
      </p:sp>
      <p:sp>
        <p:nvSpPr>
          <p:cNvPr id="13" name="Cross 12">
            <a:extLst>
              <a:ext uri="{FF2B5EF4-FFF2-40B4-BE49-F238E27FC236}">
                <a16:creationId xmlns:a16="http://schemas.microsoft.com/office/drawing/2014/main" id="{7DBD7E48-E652-0E49-8812-18A94BA95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94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44EB05-7C01-4740-9CCC-CAF185597D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7384" y="4472847"/>
            <a:ext cx="6690950" cy="1453896"/>
          </a:xfrm>
        </p:spPr>
        <p:txBody>
          <a:bodyPr>
            <a:normAutofit/>
          </a:bodyPr>
          <a:lstStyle/>
          <a:p>
            <a:r>
              <a:rPr lang="en-GB" sz="7400" dirty="0"/>
              <a:t>Demo 2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AB0421-3A61-4AAA-82F4-FAB65B1985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7384" y="5960609"/>
            <a:ext cx="6690950" cy="457200"/>
          </a:xfrm>
        </p:spPr>
        <p:txBody>
          <a:bodyPr>
            <a:normAutofit/>
          </a:bodyPr>
          <a:lstStyle/>
          <a:p>
            <a:r>
              <a:rPr lang="en-GB" dirty="0"/>
              <a:t>1 method to defeating a canary</a:t>
            </a:r>
          </a:p>
        </p:txBody>
      </p:sp>
    </p:spTree>
    <p:extLst>
      <p:ext uri="{BB962C8B-B14F-4D97-AF65-F5344CB8AC3E}">
        <p14:creationId xmlns:p14="http://schemas.microsoft.com/office/powerpoint/2010/main" val="1410953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B25D220-6FD1-4447-8234-DC933919A3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7D2808A8-88EA-594B-9B2E-FD41A1C75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92780" y="4238244"/>
            <a:ext cx="7334060" cy="2619754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13" name="Cross 12">
            <a:extLst>
              <a:ext uri="{FF2B5EF4-FFF2-40B4-BE49-F238E27FC236}">
                <a16:creationId xmlns:a16="http://schemas.microsoft.com/office/drawing/2014/main" id="{7DBD7E48-E652-0E49-8812-18A94BA95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94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44EB05-7C01-4740-9CCC-CAF185597D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7384" y="4472847"/>
            <a:ext cx="6690950" cy="1453896"/>
          </a:xfrm>
        </p:spPr>
        <p:txBody>
          <a:bodyPr>
            <a:normAutofit/>
          </a:bodyPr>
          <a:lstStyle/>
          <a:p>
            <a:r>
              <a:rPr lang="en-GB" sz="7400" dirty="0"/>
              <a:t>Stack Smashing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AB0421-3A61-4AAA-82F4-FAB65B1985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7384" y="5960609"/>
            <a:ext cx="6690950" cy="457200"/>
          </a:xfrm>
        </p:spPr>
        <p:txBody>
          <a:bodyPr>
            <a:normAutofit/>
          </a:bodyPr>
          <a:lstStyle/>
          <a:p>
            <a:r>
              <a:rPr lang="en-GB" dirty="0"/>
              <a:t>Part 3 of Binary Exploitation</a:t>
            </a:r>
          </a:p>
        </p:txBody>
      </p:sp>
    </p:spTree>
    <p:extLst>
      <p:ext uri="{BB962C8B-B14F-4D97-AF65-F5344CB8AC3E}">
        <p14:creationId xmlns:p14="http://schemas.microsoft.com/office/powerpoint/2010/main" val="610766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F22BB-82CB-4497-9D73-80005B789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Week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F245D-050D-4F09-B582-75EB700DE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171950"/>
          </a:xfrm>
        </p:spPr>
        <p:txBody>
          <a:bodyPr/>
          <a:lstStyle/>
          <a:p>
            <a:r>
              <a:rPr lang="en-GB" dirty="0">
                <a:solidFill>
                  <a:srgbClr val="00B050"/>
                </a:solidFill>
              </a:rPr>
              <a:t>Week 1: Assembly &amp; </a:t>
            </a:r>
            <a:r>
              <a:rPr lang="en-GB" dirty="0" err="1">
                <a:solidFill>
                  <a:srgbClr val="00B050"/>
                </a:solidFill>
              </a:rPr>
              <a:t>Shellcoding</a:t>
            </a:r>
            <a:r>
              <a:rPr lang="en-GB" dirty="0">
                <a:solidFill>
                  <a:srgbClr val="00B050"/>
                </a:solidFill>
              </a:rPr>
              <a:t> </a:t>
            </a:r>
          </a:p>
          <a:p>
            <a:pPr lvl="1"/>
            <a:r>
              <a:rPr lang="en-GB" dirty="0">
                <a:solidFill>
                  <a:srgbClr val="00B050"/>
                </a:solidFill>
              </a:rPr>
              <a:t>Writing our own assembly, writing some shellcode. Getting used to debugging tools</a:t>
            </a:r>
          </a:p>
          <a:p>
            <a:r>
              <a:rPr lang="en-GB" dirty="0">
                <a:solidFill>
                  <a:srgbClr val="00B050"/>
                </a:solidFill>
              </a:rPr>
              <a:t>Week 2: Reverse Engineering</a:t>
            </a:r>
          </a:p>
          <a:p>
            <a:pPr lvl="1"/>
            <a:r>
              <a:rPr lang="en-GB" dirty="0">
                <a:solidFill>
                  <a:srgbClr val="00B050"/>
                </a:solidFill>
              </a:rPr>
              <a:t>Learning some basic reversing techniques, getting used to reversing frameworks</a:t>
            </a:r>
          </a:p>
          <a:p>
            <a:r>
              <a:rPr lang="en-GB" dirty="0">
                <a:solidFill>
                  <a:srgbClr val="00B0F0"/>
                </a:solidFill>
              </a:rPr>
              <a:t>Week 3: Stack smashing</a:t>
            </a:r>
          </a:p>
          <a:p>
            <a:pPr lvl="1"/>
            <a:r>
              <a:rPr lang="en-GB" dirty="0">
                <a:solidFill>
                  <a:srgbClr val="00B0F0"/>
                </a:solidFill>
              </a:rPr>
              <a:t>Basic program exploitation. How to exploit programs that have little/no protections</a:t>
            </a:r>
          </a:p>
          <a:p>
            <a:r>
              <a:rPr lang="en-GB" dirty="0"/>
              <a:t>Week 4: Return Oriented Programming</a:t>
            </a:r>
          </a:p>
          <a:p>
            <a:pPr lvl="1"/>
            <a:r>
              <a:rPr lang="en-GB" dirty="0"/>
              <a:t>Exploiting programs with some modern protections enabled</a:t>
            </a:r>
          </a:p>
        </p:txBody>
      </p:sp>
    </p:spTree>
    <p:extLst>
      <p:ext uri="{BB962C8B-B14F-4D97-AF65-F5344CB8AC3E}">
        <p14:creationId xmlns:p14="http://schemas.microsoft.com/office/powerpoint/2010/main" val="3179973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4B534-B256-40D8-AD85-4C9EDA0F1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Quick Recap: The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70256-00D9-41A4-845C-05A1C0CB6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6" y="2076450"/>
            <a:ext cx="4935676" cy="3714749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In programming, the stack is a logical data structure that obeys LIFO (Last in First Out) principle</a:t>
            </a:r>
          </a:p>
          <a:p>
            <a:r>
              <a:rPr lang="en-GB" dirty="0"/>
              <a:t>In processes, the stack is a region of memory where data is stored</a:t>
            </a:r>
          </a:p>
          <a:p>
            <a:r>
              <a:rPr lang="en-GB" dirty="0"/>
              <a:t>Each new function of a process </a:t>
            </a:r>
            <a:r>
              <a:rPr lang="en-GB"/>
              <a:t>gets it’s </a:t>
            </a:r>
            <a:r>
              <a:rPr lang="en-GB" dirty="0"/>
              <a:t>own stack frame</a:t>
            </a:r>
          </a:p>
          <a:p>
            <a:r>
              <a:rPr lang="en-GB" dirty="0"/>
              <a:t>The stack starts at a high memory location and grows down</a:t>
            </a:r>
          </a:p>
          <a:p>
            <a:endParaRPr lang="en-GB" dirty="0"/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56A2B09A-5124-46CB-80FC-BA27A629B3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394" y="1761543"/>
            <a:ext cx="4227418" cy="491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399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4EEE25-DCFB-4774-946C-1F4B7B73E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note on Protections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90CCBB-E43C-4208-B075-7AF58B850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66900"/>
            <a:ext cx="10842776" cy="4639395"/>
          </a:xfrm>
        </p:spPr>
        <p:txBody>
          <a:bodyPr>
            <a:normAutofit fontScale="77500" lnSpcReduction="20000"/>
          </a:bodyPr>
          <a:lstStyle/>
          <a:p>
            <a:pPr marL="36900" indent="0">
              <a:buNone/>
            </a:pPr>
            <a:r>
              <a:rPr lang="en-GB" sz="2600" b="1" dirty="0"/>
              <a:t>OS Protection</a:t>
            </a:r>
          </a:p>
          <a:p>
            <a:r>
              <a:rPr lang="en-GB" dirty="0"/>
              <a:t>Address Space Layout Randomization (ASLR)</a:t>
            </a:r>
          </a:p>
          <a:p>
            <a:pPr lvl="1"/>
            <a:r>
              <a:rPr lang="en-GB" sz="2400" dirty="0"/>
              <a:t>Addresses on stack is randomised - harder to guess addresses in overflow</a:t>
            </a:r>
            <a:endParaRPr lang="en-GB" dirty="0"/>
          </a:p>
          <a:p>
            <a:pPr marL="36900" indent="0">
              <a:buNone/>
            </a:pPr>
            <a:r>
              <a:rPr lang="en-GB" sz="2600" b="1" dirty="0"/>
              <a:t>Compiler Protections</a:t>
            </a:r>
          </a:p>
          <a:p>
            <a:r>
              <a:rPr lang="en-GB" dirty="0"/>
              <a:t>Position Independent Execution (PIE)</a:t>
            </a:r>
          </a:p>
          <a:p>
            <a:pPr lvl="1"/>
            <a:r>
              <a:rPr lang="en-GB" sz="2400" dirty="0"/>
              <a:t>Binary compiled using offsets for code location. Actual locations calculated on runtime</a:t>
            </a:r>
            <a:endParaRPr lang="en-GB" dirty="0"/>
          </a:p>
          <a:p>
            <a:r>
              <a:rPr lang="en-GB" dirty="0"/>
              <a:t>Stack Canaries (Fortify)</a:t>
            </a:r>
          </a:p>
          <a:p>
            <a:pPr lvl="1">
              <a:lnSpc>
                <a:spcPct val="100000"/>
              </a:lnSpc>
            </a:pPr>
            <a:r>
              <a:rPr lang="en-GB" sz="2400" dirty="0"/>
              <a:t>Sets values that are monitored. If value changes the program stops</a:t>
            </a:r>
          </a:p>
          <a:p>
            <a:r>
              <a:rPr lang="en-GB" dirty="0"/>
              <a:t>Non Executable Stack (NX Stack)</a:t>
            </a:r>
          </a:p>
          <a:p>
            <a:pPr lvl="1"/>
            <a:r>
              <a:rPr lang="en-GB" dirty="0"/>
              <a:t>Remove executable permissions from the stack</a:t>
            </a:r>
          </a:p>
          <a:p>
            <a:r>
              <a:rPr lang="en-GB" dirty="0"/>
              <a:t>Half/ Full Relocation Read Only (</a:t>
            </a:r>
            <a:r>
              <a:rPr lang="en-GB" dirty="0" err="1"/>
              <a:t>RelRO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Global Offset Table Protections</a:t>
            </a:r>
          </a:p>
          <a:p>
            <a:pPr marL="3690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4230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C041B-D270-49D3-A889-A9E3B1225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Stack Smashing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E7E86-7286-42C6-9966-3D4AB0B52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1671638"/>
            <a:ext cx="10353762" cy="5029199"/>
          </a:xfrm>
        </p:spPr>
        <p:txBody>
          <a:bodyPr>
            <a:normAutofit fontScale="92500"/>
          </a:bodyPr>
          <a:lstStyle/>
          <a:p>
            <a:r>
              <a:rPr lang="en-GB" dirty="0"/>
              <a:t>Originally coined by </a:t>
            </a:r>
            <a:r>
              <a:rPr lang="en-GB" dirty="0" err="1"/>
              <a:t>Phrack</a:t>
            </a:r>
            <a:r>
              <a:rPr lang="en-GB" dirty="0"/>
              <a:t> </a:t>
            </a:r>
            <a:r>
              <a:rPr lang="en-GB" dirty="0">
                <a:hlinkClick r:id="rId3"/>
              </a:rPr>
              <a:t>http://phrack.org/issues/49/14.html</a:t>
            </a:r>
            <a:r>
              <a:rPr lang="en-GB" dirty="0"/>
              <a:t> </a:t>
            </a:r>
          </a:p>
          <a:p>
            <a:r>
              <a:rPr lang="en-GB" dirty="0"/>
              <a:t>Stack smashing is the term used for reading malicious shellcode onto the stack and then executing it</a:t>
            </a:r>
          </a:p>
          <a:p>
            <a:r>
              <a:rPr lang="en-GB" dirty="0"/>
              <a:t>Prerequisites:</a:t>
            </a:r>
          </a:p>
          <a:p>
            <a:pPr lvl="1"/>
            <a:r>
              <a:rPr lang="en-GB" dirty="0"/>
              <a:t>We have a buffer overflow vulnerability</a:t>
            </a:r>
          </a:p>
          <a:p>
            <a:pPr lvl="1"/>
            <a:r>
              <a:rPr lang="en-GB" dirty="0"/>
              <a:t>The stack is executable</a:t>
            </a:r>
          </a:p>
          <a:p>
            <a:pPr lvl="1"/>
            <a:r>
              <a:rPr lang="en-GB" dirty="0"/>
              <a:t>If ASLR is enabled, we need a stack leak</a:t>
            </a:r>
          </a:p>
          <a:p>
            <a:r>
              <a:rPr lang="en-GB" dirty="0"/>
              <a:t>If following along for this demo you should disable ASLR</a:t>
            </a:r>
          </a:p>
          <a:p>
            <a:pPr lvl="1"/>
            <a:r>
              <a:rPr lang="en-GB" dirty="0"/>
              <a:t>echo 0 | </a:t>
            </a:r>
            <a:r>
              <a:rPr lang="en-GB" dirty="0" err="1"/>
              <a:t>sudo</a:t>
            </a:r>
            <a:r>
              <a:rPr lang="en-GB" dirty="0"/>
              <a:t> tee /proc/sys/kernel/</a:t>
            </a:r>
            <a:r>
              <a:rPr lang="en-GB" dirty="0" err="1"/>
              <a:t>randomize_va_space</a:t>
            </a:r>
            <a:endParaRPr lang="en-GB" dirty="0"/>
          </a:p>
          <a:p>
            <a:pPr marL="36900" indent="0">
              <a:buNone/>
            </a:pPr>
            <a:r>
              <a:rPr lang="en-GB" i="1" dirty="0"/>
              <a:t>Disclaimer: I never actually learned stack smashing, I learnt ROP first and so I may not have the answer to your every question, but ask anyway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8404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F79A0-D78B-4BAF-89DA-16706E82C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Drawbacks of Stack Smashing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17CF-D1B3-4551-A6B6-5B065EDB4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94100" indent="-457200">
              <a:buFont typeface="+mj-lt"/>
              <a:buAutoNum type="arabicPeriod"/>
            </a:pPr>
            <a:r>
              <a:rPr lang="en-GB" dirty="0"/>
              <a:t>Very system specific</a:t>
            </a:r>
          </a:p>
          <a:p>
            <a:pPr marL="494100" indent="-457200">
              <a:buFont typeface="+mj-lt"/>
              <a:buAutoNum type="arabicPeriod"/>
            </a:pPr>
            <a:r>
              <a:rPr lang="en-GB" dirty="0"/>
              <a:t>Clunky – the stack gets clobbered</a:t>
            </a:r>
          </a:p>
          <a:p>
            <a:pPr marL="494100" indent="-457200">
              <a:buFont typeface="+mj-lt"/>
              <a:buAutoNum type="arabicPeriod"/>
            </a:pPr>
            <a:r>
              <a:rPr lang="en-GB" dirty="0"/>
              <a:t>Relies on no ASLR or a stack leak, even without PIE</a:t>
            </a:r>
          </a:p>
          <a:p>
            <a:pPr marL="494100" indent="-457200">
              <a:buFont typeface="+mj-lt"/>
              <a:buAutoNum type="arabicPeriod"/>
            </a:pPr>
            <a:r>
              <a:rPr lang="en-GB" dirty="0"/>
              <a:t>Relies on NX Stack, or a way to bypass it</a:t>
            </a:r>
          </a:p>
          <a:p>
            <a:pPr marL="494100" indent="-457200">
              <a:buFont typeface="+mj-lt"/>
              <a:buAutoNum type="arabicPeriod"/>
            </a:pPr>
            <a:r>
              <a:rPr lang="en-GB" dirty="0"/>
              <a:t>Inaccurate – </a:t>
            </a:r>
            <a:r>
              <a:rPr lang="en-GB" dirty="0" err="1"/>
              <a:t>nop</a:t>
            </a:r>
            <a:r>
              <a:rPr lang="en-GB" dirty="0"/>
              <a:t> sleds etc</a:t>
            </a:r>
          </a:p>
        </p:txBody>
      </p:sp>
    </p:spTree>
    <p:extLst>
      <p:ext uri="{BB962C8B-B14F-4D97-AF65-F5344CB8AC3E}">
        <p14:creationId xmlns:p14="http://schemas.microsoft.com/office/powerpoint/2010/main" val="820478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B25D220-6FD1-4447-8234-DC933919A3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7D2808A8-88EA-594B-9B2E-FD41A1C75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92780" y="4238244"/>
            <a:ext cx="7334060" cy="2619754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600" b="0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norite"/>
              <a:ea typeface="+mn-ea"/>
              <a:cs typeface="+mn-cs"/>
              <a:sym typeface="Avenir Next"/>
            </a:endParaRPr>
          </a:p>
        </p:txBody>
      </p:sp>
      <p:sp>
        <p:nvSpPr>
          <p:cNvPr id="13" name="Cross 12">
            <a:extLst>
              <a:ext uri="{FF2B5EF4-FFF2-40B4-BE49-F238E27FC236}">
                <a16:creationId xmlns:a16="http://schemas.microsoft.com/office/drawing/2014/main" id="{7DBD7E48-E652-0E49-8812-18A94BA95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94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enorit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44EB05-7C01-4740-9CCC-CAF185597D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7384" y="4472847"/>
            <a:ext cx="6690950" cy="1453896"/>
          </a:xfrm>
        </p:spPr>
        <p:txBody>
          <a:bodyPr>
            <a:normAutofit/>
          </a:bodyPr>
          <a:lstStyle/>
          <a:p>
            <a:r>
              <a:rPr lang="en-GB" sz="7400" dirty="0"/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AB0421-3A61-4AAA-82F4-FAB65B1985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7384" y="5960609"/>
            <a:ext cx="6690950" cy="457200"/>
          </a:xfrm>
        </p:spPr>
        <p:txBody>
          <a:bodyPr>
            <a:norm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7832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2AC1C-D946-4EA0-BD5A-E3DE73E4B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GB" dirty="0"/>
              <a:t>Challenges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C1B7F61-702E-488B-808D-F664ADC7D6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3213197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25933821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ridVTI">
  <a:themeElements>
    <a:clrScheme name="AnalogousFromDarkSeedLeftStep">
      <a:dk1>
        <a:srgbClr val="000000"/>
      </a:dk1>
      <a:lt1>
        <a:srgbClr val="FFFFFF"/>
      </a:lt1>
      <a:dk2>
        <a:srgbClr val="1B2B30"/>
      </a:dk2>
      <a:lt2>
        <a:srgbClr val="F0F3F2"/>
      </a:lt2>
      <a:accent1>
        <a:srgbClr val="C34D80"/>
      </a:accent1>
      <a:accent2>
        <a:srgbClr val="B13B9F"/>
      </a:accent2>
      <a:accent3>
        <a:srgbClr val="A44DC3"/>
      </a:accent3>
      <a:accent4>
        <a:srgbClr val="6641B4"/>
      </a:accent4>
      <a:accent5>
        <a:srgbClr val="4D58C3"/>
      </a:accent5>
      <a:accent6>
        <a:srgbClr val="3B78B1"/>
      </a:accent6>
      <a:hlink>
        <a:srgbClr val="483FBF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ppt/theme/theme2.xml><?xml version="1.0" encoding="utf-8"?>
<a:theme xmlns:a="http://schemas.openxmlformats.org/drawingml/2006/main" name="SlateVTI">
  <a:themeElements>
    <a:clrScheme name="AnalogousFromRegularSeedRightStep">
      <a:dk1>
        <a:srgbClr val="000000"/>
      </a:dk1>
      <a:lt1>
        <a:srgbClr val="FFFFFF"/>
      </a:lt1>
      <a:dk2>
        <a:srgbClr val="1B282F"/>
      </a:dk2>
      <a:lt2>
        <a:srgbClr val="F3F0F0"/>
      </a:lt2>
      <a:accent1>
        <a:srgbClr val="2FB1BB"/>
      </a:accent1>
      <a:accent2>
        <a:srgbClr val="2578C7"/>
      </a:accent2>
      <a:accent3>
        <a:srgbClr val="3747D9"/>
      </a:accent3>
      <a:accent4>
        <a:srgbClr val="6232CA"/>
      </a:accent4>
      <a:accent5>
        <a:srgbClr val="AE37D9"/>
      </a:accent5>
      <a:accent6>
        <a:srgbClr val="C725AE"/>
      </a:accent6>
      <a:hlink>
        <a:srgbClr val="BF483F"/>
      </a:hlink>
      <a:folHlink>
        <a:srgbClr val="7F7F7F"/>
      </a:folHlink>
    </a:clrScheme>
    <a:fontScheme name="Slate">
      <a:majorFont>
        <a:latin typeface="Bodoni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oudy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594</Words>
  <Application>Microsoft Office PowerPoint</Application>
  <PresentationFormat>Widescreen</PresentationFormat>
  <Paragraphs>72</Paragraphs>
  <Slides>10</Slides>
  <Notes>4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Bodoni MT</vt:lpstr>
      <vt:lpstr>Calibri</vt:lpstr>
      <vt:lpstr>Goudy Old Style</vt:lpstr>
      <vt:lpstr>Seaford Display</vt:lpstr>
      <vt:lpstr>System Font Regular</vt:lpstr>
      <vt:lpstr>Tenorite</vt:lpstr>
      <vt:lpstr>Wingdings 2</vt:lpstr>
      <vt:lpstr>MadridVTI</vt:lpstr>
      <vt:lpstr>SlateVTI</vt:lpstr>
      <vt:lpstr>While You Wait</vt:lpstr>
      <vt:lpstr>Stack Smashing</vt:lpstr>
      <vt:lpstr>4 Week Plan</vt:lpstr>
      <vt:lpstr>Quick Recap: The Stack</vt:lpstr>
      <vt:lpstr>A note on Protections</vt:lpstr>
      <vt:lpstr>What is Stack Smashing</vt:lpstr>
      <vt:lpstr>Drawbacks of Stack Smashing</vt:lpstr>
      <vt:lpstr>Demo</vt:lpstr>
      <vt:lpstr>Challenges</vt:lpstr>
      <vt:lpstr>Demo 2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While You Wait</dc:title>
  <dc:creator>Ben Roxbee Cox</dc:creator>
  <cp:lastModifiedBy>Ben Roxbee Cox</cp:lastModifiedBy>
  <cp:revision>9</cp:revision>
  <dcterms:created xsi:type="dcterms:W3CDTF">2021-10-29T08:52:50Z</dcterms:created>
  <dcterms:modified xsi:type="dcterms:W3CDTF">2021-11-03T07:47:55Z</dcterms:modified>
</cp:coreProperties>
</file>

<file path=docProps/thumbnail.jpeg>
</file>